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3" r:id="rId5"/>
    <p:sldId id="262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228600"/>
            <a:ext cx="845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NZ" sz="32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Explain why a flower vase falling on carpet         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NZ" sz="32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is less likely to shatter than if it were to fall 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NZ" sz="32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on a hard wooden floor.</a:t>
            </a:r>
            <a:endParaRPr lang="en-NZ" sz="2800" dirty="0" smtClean="0">
              <a:solidFill>
                <a:schemeClr val="bg1"/>
              </a:solidFill>
            </a:endParaRPr>
          </a:p>
        </p:txBody>
      </p:sp>
      <p:pic>
        <p:nvPicPr>
          <p:cNvPr id="3" name="Picture 12" descr="Image Detail"/>
          <p:cNvPicPr>
            <a:picLocks noChangeAspect="1" noChangeArrowheads="1"/>
          </p:cNvPicPr>
          <p:nvPr/>
        </p:nvPicPr>
        <p:blipFill>
          <a:blip r:embed="rId2"/>
          <a:srcRect t="20233" b="9869"/>
          <a:stretch>
            <a:fillRect/>
          </a:stretch>
        </p:blipFill>
        <p:spPr bwMode="auto">
          <a:xfrm>
            <a:off x="685800" y="2057400"/>
            <a:ext cx="7815032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28337"/>
            <a:ext cx="830580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eaLnBrk="0" fontAlgn="base" hangingPunct="0">
              <a:spcAft>
                <a:spcPts val="1200"/>
              </a:spcAft>
            </a:pPr>
            <a:r>
              <a:rPr lang="en-NZ" sz="4000" b="1" dirty="0" smtClean="0">
                <a:solidFill>
                  <a:srgbClr val="FFFF00"/>
                </a:solidFill>
                <a:cs typeface="Arial" charset="0"/>
              </a:rPr>
              <a:t>Achieved</a:t>
            </a:r>
          </a:p>
          <a:p>
            <a:pPr marL="514350" lvl="0" indent="-514350" eaLnBrk="0" fontAlgn="base" hangingPunct="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200" dirty="0" smtClean="0">
                <a:solidFill>
                  <a:schemeClr val="bg1"/>
                </a:solidFill>
              </a:rPr>
              <a:t>“</a:t>
            </a:r>
            <a:r>
              <a:rPr lang="en-NZ" sz="3200" dirty="0" smtClean="0">
                <a:solidFill>
                  <a:schemeClr val="bg1"/>
                </a:solidFill>
              </a:rPr>
              <a:t>The wooden floor exerts a greater force on the vase”</a:t>
            </a:r>
          </a:p>
          <a:p>
            <a:pPr marL="514350" lvl="0" indent="-514350" eaLnBrk="0" fontAlgn="base" hangingPunct="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200" dirty="0" smtClean="0">
                <a:solidFill>
                  <a:schemeClr val="bg1"/>
                </a:solidFill>
              </a:rPr>
              <a:t>“The vase stops more suddenly on the wooden floor”</a:t>
            </a:r>
          </a:p>
          <a:p>
            <a:pPr marL="342900" lvl="0" indent="-342900" eaLnBrk="0" fontAlgn="base" hangingPunct="0">
              <a:spcAft>
                <a:spcPts val="1200"/>
              </a:spcAft>
            </a:pPr>
            <a:r>
              <a:rPr lang="en-NZ" sz="4000" b="1" dirty="0" smtClean="0">
                <a:solidFill>
                  <a:srgbClr val="FFC000"/>
                </a:solidFill>
              </a:rPr>
              <a:t>Achieved with Merit</a:t>
            </a:r>
          </a:p>
          <a:p>
            <a:pPr marL="514350" lvl="0" indent="-514350" eaLnBrk="0" fontAlgn="base" hangingPunct="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200" dirty="0" smtClean="0">
                <a:solidFill>
                  <a:schemeClr val="bg1"/>
                </a:solidFill>
              </a:rPr>
              <a:t>“The wooden floor exerts a greater force on the vase BECAUSE it stops more suddenly”</a:t>
            </a:r>
          </a:p>
          <a:p>
            <a:pPr marL="514350" lvl="0" indent="-514350" eaLnBrk="0" fontAlgn="base" hangingPunct="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200" dirty="0" smtClean="0">
                <a:solidFill>
                  <a:schemeClr val="bg1"/>
                </a:solidFill>
              </a:rPr>
              <a:t>“The carpet exerts less force on the vase BECAUSE the cushioning means it takes longer to stop</a:t>
            </a:r>
            <a:r>
              <a:rPr lang="en-NZ" sz="3200" dirty="0" smtClean="0">
                <a:solidFill>
                  <a:schemeClr val="bg1"/>
                </a:solidFill>
              </a:rPr>
              <a:t>”</a:t>
            </a:r>
            <a:endParaRPr lang="en-NZ" sz="32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" y="152400"/>
            <a:ext cx="8763000" cy="623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eaLnBrk="0" fontAlgn="base" hangingPunct="0">
              <a:spcAft>
                <a:spcPts val="1200"/>
              </a:spcAft>
            </a:pPr>
            <a:r>
              <a:rPr lang="en-NZ" sz="4400" b="1" dirty="0" smtClean="0">
                <a:solidFill>
                  <a:srgbClr val="FF0000"/>
                </a:solidFill>
                <a:cs typeface="Arial" charset="0"/>
              </a:rPr>
              <a:t>Achieved with Excellence</a:t>
            </a:r>
          </a:p>
          <a:p>
            <a:pPr marL="514350" lvl="0" indent="-514350" eaLnBrk="0" fontAlgn="base" hangingPunct="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000" dirty="0" smtClean="0">
                <a:solidFill>
                  <a:schemeClr val="bg1"/>
                </a:solidFill>
              </a:rPr>
              <a:t>“</a:t>
            </a:r>
            <a:r>
              <a:rPr lang="en-NZ" sz="3000" dirty="0" smtClean="0">
                <a:solidFill>
                  <a:schemeClr val="bg1"/>
                </a:solidFill>
              </a:rPr>
              <a:t>For both floor surfaces, the vase would experience the same change in momentum (</a:t>
            </a:r>
            <a:r>
              <a:rPr lang="en-NZ" sz="3000" dirty="0" err="1" smtClean="0">
                <a:solidFill>
                  <a:schemeClr val="bg1"/>
                </a:solidFill>
              </a:rPr>
              <a:t>Δp</a:t>
            </a:r>
            <a:r>
              <a:rPr lang="en-NZ" sz="3000" dirty="0" smtClean="0">
                <a:solidFill>
                  <a:schemeClr val="bg1"/>
                </a:solidFill>
              </a:rPr>
              <a:t>) BECAUSE they hit at the same speed and come to a stop. </a:t>
            </a:r>
          </a:p>
          <a:p>
            <a:pPr marL="514350" lvl="0" indent="-514350" eaLnBrk="0" fontAlgn="base" hangingPunct="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000" dirty="0" smtClean="0">
                <a:solidFill>
                  <a:schemeClr val="bg1"/>
                </a:solidFill>
              </a:rPr>
              <a:t>HOWEVER</a:t>
            </a:r>
            <a:r>
              <a:rPr lang="en-NZ" sz="3000" dirty="0" smtClean="0">
                <a:solidFill>
                  <a:schemeClr val="bg1"/>
                </a:solidFill>
              </a:rPr>
              <a:t>, the vase hitting the carpet will stop over a longer period of time, BECAUSE of the cushioning. </a:t>
            </a:r>
          </a:p>
          <a:p>
            <a:pPr marL="514350" lvl="0" indent="-514350" eaLnBrk="0" fontAlgn="base" hangingPunct="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000" dirty="0" smtClean="0">
                <a:solidFill>
                  <a:schemeClr val="bg1"/>
                </a:solidFill>
              </a:rPr>
              <a:t>SINCE  </a:t>
            </a:r>
            <a:r>
              <a:rPr lang="en-NZ" sz="3000" dirty="0" err="1" smtClean="0">
                <a:solidFill>
                  <a:schemeClr val="bg1"/>
                </a:solidFill>
              </a:rPr>
              <a:t>Δp</a:t>
            </a:r>
            <a:r>
              <a:rPr lang="en-NZ" sz="3000" dirty="0" smtClean="0">
                <a:solidFill>
                  <a:schemeClr val="bg1"/>
                </a:solidFill>
              </a:rPr>
              <a:t> = F </a:t>
            </a:r>
            <a:r>
              <a:rPr lang="en-NZ" sz="3000" dirty="0" err="1" smtClean="0">
                <a:solidFill>
                  <a:schemeClr val="bg1"/>
                </a:solidFill>
              </a:rPr>
              <a:t>Δt</a:t>
            </a:r>
            <a:r>
              <a:rPr lang="en-NZ" sz="3000" dirty="0" smtClean="0">
                <a:solidFill>
                  <a:schemeClr val="bg1"/>
                </a:solidFill>
              </a:rPr>
              <a:t> , a longer stopping time THEREFORE means a smaller force  is exerted on the vase to give the same change in momentum. </a:t>
            </a:r>
          </a:p>
          <a:p>
            <a:pPr marL="514350" lvl="0" indent="-514350" eaLnBrk="0" fontAlgn="base" hangingPunct="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000" dirty="0" smtClean="0">
                <a:solidFill>
                  <a:schemeClr val="bg1"/>
                </a:solidFill>
              </a:rPr>
              <a:t>A smaller force MEANS the vase is less likely to break.”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76200"/>
            <a:ext cx="85344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4000" u="sng" dirty="0" smtClean="0">
                <a:solidFill>
                  <a:srgbClr val="FFFF00"/>
                </a:solidFill>
              </a:rPr>
              <a:t>Example SIX</a:t>
            </a:r>
          </a:p>
          <a:p>
            <a:pPr>
              <a:spcAft>
                <a:spcPts val="1200"/>
              </a:spcAft>
            </a:pPr>
            <a:r>
              <a:rPr lang="en-NZ" sz="3400" dirty="0" smtClean="0">
                <a:solidFill>
                  <a:schemeClr val="bg1"/>
                </a:solidFill>
              </a:rPr>
              <a:t>Two balls A and B are about to collide. </a:t>
            </a:r>
            <a:r>
              <a:rPr lang="en-NZ" sz="3400" dirty="0" smtClean="0">
                <a:solidFill>
                  <a:schemeClr val="bg1"/>
                </a:solidFill>
              </a:rPr>
              <a:t>B</a:t>
            </a:r>
            <a:r>
              <a:rPr lang="en-NZ" sz="3400" dirty="0" smtClean="0">
                <a:solidFill>
                  <a:schemeClr val="bg1"/>
                </a:solidFill>
              </a:rPr>
              <a:t>all A’s momentum is </a:t>
            </a:r>
            <a:r>
              <a:rPr lang="en-NZ" sz="3400" dirty="0" smtClean="0">
                <a:solidFill>
                  <a:srgbClr val="FFFF00"/>
                </a:solidFill>
              </a:rPr>
              <a:t>8.0 kgms</a:t>
            </a:r>
            <a:r>
              <a:rPr lang="en-NZ" sz="3400" baseline="30000" dirty="0" smtClean="0">
                <a:solidFill>
                  <a:srgbClr val="FFFF00"/>
                </a:solidFill>
              </a:rPr>
              <a:t>-1</a:t>
            </a:r>
            <a:r>
              <a:rPr lang="en-NZ" sz="3400" dirty="0" smtClean="0">
                <a:solidFill>
                  <a:srgbClr val="FFFF00"/>
                </a:solidFill>
              </a:rPr>
              <a:t> (→) </a:t>
            </a:r>
            <a:r>
              <a:rPr lang="en-NZ" sz="3400" dirty="0" smtClean="0">
                <a:solidFill>
                  <a:schemeClr val="bg1"/>
                </a:solidFill>
              </a:rPr>
              <a:t>and Ball B’s is </a:t>
            </a:r>
            <a:r>
              <a:rPr lang="en-NZ" sz="3400" dirty="0" smtClean="0">
                <a:solidFill>
                  <a:srgbClr val="FFFF00"/>
                </a:solidFill>
              </a:rPr>
              <a:t>5.0 kgms</a:t>
            </a:r>
            <a:r>
              <a:rPr lang="en-NZ" sz="3400" baseline="30000" dirty="0" smtClean="0">
                <a:solidFill>
                  <a:srgbClr val="FFFF00"/>
                </a:solidFill>
              </a:rPr>
              <a:t>-1</a:t>
            </a:r>
            <a:r>
              <a:rPr lang="en-NZ" sz="3400" dirty="0" smtClean="0">
                <a:solidFill>
                  <a:srgbClr val="FFFF00"/>
                </a:solidFill>
              </a:rPr>
              <a:t> (</a:t>
            </a:r>
            <a:r>
              <a:rPr lang="en-NZ" sz="3400" dirty="0" smtClean="0">
                <a:solidFill>
                  <a:srgbClr val="FFFF00"/>
                </a:solidFill>
                <a:cs typeface="Arial"/>
              </a:rPr>
              <a:t>←)</a:t>
            </a:r>
            <a:r>
              <a:rPr lang="en-NZ" sz="3400" dirty="0" smtClean="0">
                <a:solidFill>
                  <a:schemeClr val="bg1"/>
                </a:solidFill>
              </a:rPr>
              <a:t>.</a:t>
            </a:r>
            <a:r>
              <a:rPr lang="en-NZ" sz="3400" dirty="0" smtClean="0">
                <a:solidFill>
                  <a:srgbClr val="FFFF00"/>
                </a:solidFill>
              </a:rPr>
              <a:t> </a:t>
            </a:r>
            <a:r>
              <a:rPr lang="en-NZ" sz="3400" dirty="0" smtClean="0">
                <a:solidFill>
                  <a:schemeClr val="bg1"/>
                </a:solidFill>
              </a:rPr>
              <a:t>After collision, both balls move in opposite directions, ball A having a momentum of magnitude </a:t>
            </a:r>
            <a:r>
              <a:rPr lang="en-NZ" sz="3400" dirty="0" smtClean="0">
                <a:solidFill>
                  <a:srgbClr val="FFFF00"/>
                </a:solidFill>
              </a:rPr>
              <a:t>1.5 kgms</a:t>
            </a:r>
            <a:r>
              <a:rPr lang="en-NZ" sz="3400" baseline="30000" dirty="0" smtClean="0">
                <a:solidFill>
                  <a:srgbClr val="FFFF00"/>
                </a:solidFill>
              </a:rPr>
              <a:t>-1</a:t>
            </a:r>
            <a:r>
              <a:rPr lang="en-NZ" sz="3400" dirty="0" smtClean="0">
                <a:solidFill>
                  <a:srgbClr val="FFFF00"/>
                </a:solidFill>
              </a:rPr>
              <a:t> (</a:t>
            </a:r>
            <a:r>
              <a:rPr lang="en-NZ" sz="3400" dirty="0" smtClean="0">
                <a:solidFill>
                  <a:srgbClr val="FFFF00"/>
                </a:solidFill>
                <a:cs typeface="Arial"/>
              </a:rPr>
              <a:t>←)</a:t>
            </a:r>
            <a:r>
              <a:rPr lang="en-NZ" sz="3400" dirty="0" smtClean="0">
                <a:solidFill>
                  <a:schemeClr val="bg1"/>
                </a:solidFill>
                <a:cs typeface="Arial"/>
              </a:rPr>
              <a:t>.</a:t>
            </a:r>
          </a:p>
          <a:p>
            <a:pPr marL="514350" indent="-514350">
              <a:spcAft>
                <a:spcPts val="1200"/>
              </a:spcAft>
              <a:buFont typeface="+mj-lt"/>
              <a:buAutoNum type="alphaLcParenR"/>
            </a:pPr>
            <a:r>
              <a:rPr lang="en-NZ" sz="3400" dirty="0" smtClean="0">
                <a:solidFill>
                  <a:schemeClr val="bg1"/>
                </a:solidFill>
                <a:cs typeface="Arial"/>
              </a:rPr>
              <a:t>Calculate the total momentum</a:t>
            </a:r>
          </a:p>
          <a:p>
            <a:pPr marL="514350" indent="-514350">
              <a:spcAft>
                <a:spcPts val="1200"/>
              </a:spcAft>
              <a:buFont typeface="+mj-lt"/>
              <a:buAutoNum type="alphaLcParenR"/>
            </a:pPr>
            <a:r>
              <a:rPr lang="en-NZ" sz="3400" dirty="0" smtClean="0">
                <a:solidFill>
                  <a:schemeClr val="bg1"/>
                </a:solidFill>
                <a:cs typeface="Arial"/>
              </a:rPr>
              <a:t>Calculate the momentum of ball B after the collision</a:t>
            </a:r>
          </a:p>
          <a:p>
            <a:pPr marL="514350" indent="-514350">
              <a:spcAft>
                <a:spcPts val="1200"/>
              </a:spcAft>
              <a:buFont typeface="+mj-lt"/>
              <a:buAutoNum type="alphaLcParenR"/>
            </a:pPr>
            <a:r>
              <a:rPr lang="en-NZ" sz="3400" dirty="0" smtClean="0">
                <a:solidFill>
                  <a:schemeClr val="bg1"/>
                </a:solidFill>
                <a:cs typeface="Arial"/>
              </a:rPr>
              <a:t>Calculate the velocity of ball B after the collision, if its mass is </a:t>
            </a:r>
            <a:r>
              <a:rPr lang="en-NZ" sz="3400" dirty="0" smtClean="0">
                <a:solidFill>
                  <a:srgbClr val="FFFF00"/>
                </a:solidFill>
                <a:cs typeface="Arial"/>
              </a:rPr>
              <a:t>300 g</a:t>
            </a:r>
            <a:endParaRPr lang="en-NZ" sz="34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76200"/>
            <a:ext cx="83058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4000" u="sng" dirty="0" smtClean="0">
                <a:solidFill>
                  <a:srgbClr val="FFFF00"/>
                </a:solidFill>
              </a:rPr>
              <a:t>Example SEVEN</a:t>
            </a:r>
          </a:p>
          <a:p>
            <a:pPr>
              <a:spcAft>
                <a:spcPts val="1200"/>
              </a:spcAft>
            </a:pPr>
            <a:r>
              <a:rPr lang="en-NZ" sz="3400" dirty="0" smtClean="0">
                <a:solidFill>
                  <a:schemeClr val="bg1"/>
                </a:solidFill>
              </a:rPr>
              <a:t>A Morris Minor car (mass </a:t>
            </a:r>
            <a:r>
              <a:rPr lang="en-NZ" sz="3400" dirty="0" smtClean="0">
                <a:solidFill>
                  <a:srgbClr val="FFFF00"/>
                </a:solidFill>
              </a:rPr>
              <a:t>750 kg</a:t>
            </a:r>
            <a:r>
              <a:rPr lang="en-NZ" sz="3400" dirty="0" smtClean="0">
                <a:solidFill>
                  <a:schemeClr val="bg1"/>
                </a:solidFill>
              </a:rPr>
              <a:t>) is travelling at </a:t>
            </a:r>
            <a:r>
              <a:rPr lang="en-NZ" sz="3400" dirty="0" smtClean="0">
                <a:solidFill>
                  <a:srgbClr val="FFFF00"/>
                </a:solidFill>
              </a:rPr>
              <a:t>30 ms</a:t>
            </a:r>
            <a:r>
              <a:rPr lang="en-NZ" sz="3400" baseline="30000" dirty="0" smtClean="0">
                <a:solidFill>
                  <a:srgbClr val="FFFF00"/>
                </a:solidFill>
              </a:rPr>
              <a:t>-1</a:t>
            </a:r>
            <a:r>
              <a:rPr lang="en-NZ" sz="3400" dirty="0" smtClean="0">
                <a:solidFill>
                  <a:srgbClr val="FFFF00"/>
                </a:solidFill>
              </a:rPr>
              <a:t> </a:t>
            </a:r>
            <a:r>
              <a:rPr lang="en-NZ" sz="3400" dirty="0" smtClean="0">
                <a:solidFill>
                  <a:schemeClr val="bg1"/>
                </a:solidFill>
              </a:rPr>
              <a:t>and collides head-on with a Mercedes Benz car (mass </a:t>
            </a:r>
            <a:r>
              <a:rPr lang="en-NZ" sz="3400" dirty="0" smtClean="0">
                <a:solidFill>
                  <a:srgbClr val="FFFF00"/>
                </a:solidFill>
              </a:rPr>
              <a:t>1600 kg</a:t>
            </a:r>
            <a:r>
              <a:rPr lang="en-NZ" sz="3400" dirty="0" smtClean="0">
                <a:solidFill>
                  <a:schemeClr val="bg1"/>
                </a:solidFill>
              </a:rPr>
              <a:t>) travelling at </a:t>
            </a:r>
            <a:r>
              <a:rPr lang="en-NZ" sz="3400" dirty="0" smtClean="0">
                <a:solidFill>
                  <a:srgbClr val="FFFF00"/>
                </a:solidFill>
              </a:rPr>
              <a:t>20 ms</a:t>
            </a:r>
            <a:r>
              <a:rPr lang="en-NZ" sz="3400" baseline="30000" dirty="0" smtClean="0">
                <a:solidFill>
                  <a:srgbClr val="FFFF00"/>
                </a:solidFill>
              </a:rPr>
              <a:t>-1</a:t>
            </a:r>
            <a:r>
              <a:rPr lang="en-NZ" sz="3400" dirty="0" smtClean="0">
                <a:solidFill>
                  <a:srgbClr val="FFFF00"/>
                </a:solidFill>
              </a:rPr>
              <a:t> </a:t>
            </a:r>
            <a:r>
              <a:rPr lang="en-NZ" sz="3400" dirty="0" smtClean="0">
                <a:solidFill>
                  <a:schemeClr val="bg1"/>
                </a:solidFill>
              </a:rPr>
              <a:t>in the opposite direction. The two cars lock together in the crash.</a:t>
            </a: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400" dirty="0" smtClean="0">
                <a:solidFill>
                  <a:schemeClr val="bg1"/>
                </a:solidFill>
              </a:rPr>
              <a:t>Calculate the total momentum</a:t>
            </a:r>
            <a:endParaRPr lang="en-NZ" sz="3400" dirty="0" smtClean="0">
              <a:solidFill>
                <a:schemeClr val="bg1"/>
              </a:solidFill>
            </a:endParaRP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400" dirty="0" smtClean="0">
                <a:solidFill>
                  <a:schemeClr val="bg1"/>
                </a:solidFill>
              </a:rPr>
              <a:t>Calculate the velocity of the combined wreck after the collision</a:t>
            </a: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400" dirty="0" smtClean="0">
                <a:solidFill>
                  <a:schemeClr val="bg1"/>
                </a:solidFill>
              </a:rPr>
              <a:t>Why does this velocity quickly reduce to zero?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152400"/>
            <a:ext cx="8229600" cy="629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Aft>
                <a:spcPts val="1800"/>
              </a:spcAft>
            </a:pPr>
            <a:r>
              <a:rPr lang="en-NZ" sz="4000" b="1" dirty="0" smtClean="0">
                <a:solidFill>
                  <a:srgbClr val="FFFF00"/>
                </a:solidFill>
              </a:rPr>
              <a:t>DO NOW</a:t>
            </a:r>
          </a:p>
          <a:p>
            <a:pPr marL="742950" indent="-74295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rgbClr val="FFFF00"/>
                </a:solidFill>
              </a:rPr>
              <a:t>Activity </a:t>
            </a:r>
            <a:r>
              <a:rPr lang="en-NZ" sz="3600" dirty="0" smtClean="0">
                <a:solidFill>
                  <a:srgbClr val="FFFF00"/>
                </a:solidFill>
              </a:rPr>
              <a:t>10A (green book, pg. 123) Questions 1, 2, 3 and 6 only</a:t>
            </a:r>
          </a:p>
          <a:p>
            <a:pPr marL="742950" indent="-74295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rgbClr val="FFFF00"/>
                </a:solidFill>
              </a:rPr>
              <a:t>Homework Booklet                       Worksheet TEN &amp; ELEVEN</a:t>
            </a:r>
          </a:p>
          <a:p>
            <a:pPr marL="742950" indent="-74295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rgbClr val="FFFF00"/>
                </a:solidFill>
              </a:rPr>
              <a:t>NCEA 2010 up to page </a:t>
            </a:r>
            <a:r>
              <a:rPr lang="en-NZ" sz="3600" dirty="0" smtClean="0">
                <a:solidFill>
                  <a:srgbClr val="FFFF00"/>
                </a:solidFill>
              </a:rPr>
              <a:t>7</a:t>
            </a:r>
          </a:p>
          <a:p>
            <a:pPr marL="742950" indent="-74295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Activity 10B (green book, pg. 128) Questions 3 and 5</a:t>
            </a:r>
          </a:p>
          <a:p>
            <a:pPr marL="742950" indent="-74295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rgbClr val="FFC000"/>
                </a:solidFill>
              </a:rPr>
              <a:t>EXTENSION: Activity 10B All Qs</a:t>
            </a:r>
            <a:endParaRPr lang="en-NZ" sz="3600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387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Ministry of Education</cp:lastModifiedBy>
  <cp:revision>22</cp:revision>
  <dcterms:created xsi:type="dcterms:W3CDTF">2006-08-16T00:00:00Z</dcterms:created>
  <dcterms:modified xsi:type="dcterms:W3CDTF">2012-06-25T02:01:33Z</dcterms:modified>
</cp:coreProperties>
</file>